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9" r:id="rId2"/>
    <p:sldId id="284" r:id="rId3"/>
    <p:sldId id="274" r:id="rId4"/>
    <p:sldId id="267" r:id="rId5"/>
    <p:sldId id="266" r:id="rId6"/>
    <p:sldId id="268" r:id="rId7"/>
    <p:sldId id="270" r:id="rId8"/>
    <p:sldId id="272" r:id="rId9"/>
    <p:sldId id="271" r:id="rId10"/>
    <p:sldId id="273" r:id="rId11"/>
    <p:sldId id="275" r:id="rId12"/>
    <p:sldId id="276" r:id="rId13"/>
    <p:sldId id="277" r:id="rId14"/>
    <p:sldId id="285" r:id="rId15"/>
    <p:sldId id="298" r:id="rId16"/>
    <p:sldId id="300" r:id="rId17"/>
    <p:sldId id="299" r:id="rId18"/>
    <p:sldId id="301" r:id="rId19"/>
    <p:sldId id="278" r:id="rId20"/>
    <p:sldId id="279" r:id="rId21"/>
    <p:sldId id="280" r:id="rId22"/>
    <p:sldId id="281" r:id="rId23"/>
    <p:sldId id="282" r:id="rId24"/>
    <p:sldId id="283" r:id="rId25"/>
    <p:sldId id="256" r:id="rId26"/>
    <p:sldId id="257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86" r:id="rId35"/>
    <p:sldId id="287" r:id="rId36"/>
    <p:sldId id="296" r:id="rId37"/>
    <p:sldId id="297" r:id="rId38"/>
    <p:sldId id="289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0"/>
    <p:restoredTop sz="88214"/>
  </p:normalViewPr>
  <p:slideViewPr>
    <p:cSldViewPr snapToGrid="0" snapToObjects="1">
      <p:cViewPr varScale="1">
        <p:scale>
          <a:sx n="127" d="100"/>
          <a:sy n="127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C7210-805F-8846-A4FA-10E64407698B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3A30E-EB30-F148-B552-83870E5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662-50428-4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Primers: Functional Genes for Nitrogen-Cycling Microbes in Oil Reservoirs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chapter :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Hydrocarbon and Lipid Microbiology Protocols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J. Smith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 A.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McKew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 Coggan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Whitby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16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dirty="0" err="1"/>
              <a:t>cor</a:t>
            </a:r>
            <a:r>
              <a:rPr lang="en-US" dirty="0"/>
              <a:t> plot with significance; include in 5-min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2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model: nice_ord_1 &lt;- </a:t>
            </a:r>
            <a:r>
              <a:rPr lang="en-US" dirty="0" err="1"/>
              <a:t>rda</a:t>
            </a:r>
            <a:r>
              <a:rPr lang="en-US" dirty="0"/>
              <a:t>(</a:t>
            </a:r>
            <a:r>
              <a:rPr lang="en-US" dirty="0" err="1"/>
              <a:t>trim_otu</a:t>
            </a:r>
            <a:r>
              <a:rPr lang="en-US" dirty="0"/>
              <a:t> ~ </a:t>
            </a:r>
            <a:r>
              <a:rPr lang="en-US" dirty="0" err="1"/>
              <a:t>scale_np</a:t>
            </a:r>
            <a:r>
              <a:rPr lang="en-US" dirty="0"/>
              <a:t> + </a:t>
            </a:r>
            <a:r>
              <a:rPr lang="en-US" dirty="0" err="1"/>
              <a:t>scale_dea</a:t>
            </a:r>
            <a:r>
              <a:rPr lang="en-US" dirty="0"/>
              <a:t> + </a:t>
            </a:r>
            <a:r>
              <a:rPr lang="en-US" dirty="0" err="1"/>
              <a:t>scale_amm</a:t>
            </a:r>
            <a:r>
              <a:rPr lang="en-US" dirty="0"/>
              <a:t> +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scale_nit</a:t>
            </a:r>
            <a:r>
              <a:rPr lang="en-US" dirty="0"/>
              <a:t> + </a:t>
            </a:r>
            <a:r>
              <a:rPr lang="en-US" dirty="0" err="1"/>
              <a:t>scale_pmn</a:t>
            </a:r>
            <a:r>
              <a:rPr lang="en-US" dirty="0"/>
              <a:t> + </a:t>
            </a:r>
            <a:r>
              <a:rPr lang="en-US" dirty="0" err="1"/>
              <a:t>scale_poxc</a:t>
            </a:r>
            <a:r>
              <a:rPr lang="en-US" dirty="0"/>
              <a:t> +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scale_gwc</a:t>
            </a:r>
            <a:r>
              <a:rPr lang="en-US" dirty="0"/>
              <a:t> + </a:t>
            </a:r>
            <a:r>
              <a:rPr lang="en-US" dirty="0" err="1"/>
              <a:t>scale_pH</a:t>
            </a:r>
            <a:r>
              <a:rPr lang="en-US" dirty="0"/>
              <a:t>  +</a:t>
            </a:r>
          </a:p>
          <a:p>
            <a:r>
              <a:rPr lang="en-US" dirty="0"/>
              <a:t>                     factor(treatment) + factor(harvest) +</a:t>
            </a:r>
          </a:p>
          <a:p>
            <a:r>
              <a:rPr lang="en-US" dirty="0"/>
              <a:t>                   Condition(</a:t>
            </a:r>
            <a:r>
              <a:rPr lang="en-US" dirty="0" err="1"/>
              <a:t>block:location:date</a:t>
            </a:r>
            <a:r>
              <a:rPr lang="en-US" dirty="0"/>
              <a:t>), </a:t>
            </a:r>
          </a:p>
          <a:p>
            <a:r>
              <a:rPr lang="en-US" dirty="0"/>
              <a:t>                  data=</a:t>
            </a:r>
            <a:r>
              <a:rPr lang="en-US" dirty="0" err="1"/>
              <a:t>trim_samp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na.exclude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1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model when conditioning for </a:t>
            </a:r>
            <a:r>
              <a:rPr lang="en-US" dirty="0" err="1"/>
              <a:t>block:location:date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trim_otu</a:t>
            </a:r>
            <a:r>
              <a:rPr lang="en-US" dirty="0"/>
              <a:t> ~ Condition(</a:t>
            </a:r>
            <a:r>
              <a:rPr lang="en-US" dirty="0" err="1"/>
              <a:t>block:location:date</a:t>
            </a:r>
            <a:r>
              <a:rPr lang="en-US" dirty="0"/>
              <a:t>) + factor(harvest) + </a:t>
            </a:r>
            <a:r>
              <a:rPr lang="en-US" dirty="0" err="1"/>
              <a:t>scale_dea</a:t>
            </a:r>
            <a:r>
              <a:rPr lang="en-US" dirty="0"/>
              <a:t> + </a:t>
            </a:r>
            <a:r>
              <a:rPr lang="en-US" dirty="0" err="1"/>
              <a:t>scale_gwc</a:t>
            </a:r>
            <a:endParaRPr lang="en-US" dirty="0"/>
          </a:p>
          <a:p>
            <a:endParaRPr lang="en-US" dirty="0"/>
          </a:p>
          <a:p>
            <a:r>
              <a:rPr lang="en-US" dirty="0"/>
              <a:t>NP does not account for sig more variation (p=0.158)</a:t>
            </a:r>
          </a:p>
          <a:p>
            <a:endParaRPr lang="en-US" dirty="0"/>
          </a:p>
          <a:p>
            <a:r>
              <a:rPr lang="en-US" dirty="0"/>
              <a:t>Include in 5-min talk</a:t>
            </a:r>
          </a:p>
          <a:p>
            <a:endParaRPr lang="en-US" dirty="0"/>
          </a:p>
          <a:p>
            <a:r>
              <a:rPr lang="en-US" dirty="0"/>
              <a:t>Adj R2 for reduced model: 0.076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model when conditioning for </a:t>
            </a:r>
            <a:r>
              <a:rPr lang="en-US" dirty="0" err="1"/>
              <a:t>block:location:date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trim_otu</a:t>
            </a:r>
            <a:r>
              <a:rPr lang="en-US" dirty="0"/>
              <a:t> ~ Condition(</a:t>
            </a:r>
            <a:r>
              <a:rPr lang="en-US" dirty="0" err="1"/>
              <a:t>block:location:date</a:t>
            </a:r>
            <a:r>
              <a:rPr lang="en-US" dirty="0"/>
              <a:t>) + factor(harvest) + </a:t>
            </a:r>
            <a:r>
              <a:rPr lang="en-US" dirty="0" err="1"/>
              <a:t>scale_dea</a:t>
            </a:r>
            <a:r>
              <a:rPr lang="en-US" dirty="0"/>
              <a:t> + </a:t>
            </a:r>
            <a:r>
              <a:rPr lang="en-US" dirty="0" err="1"/>
              <a:t>scale_gwc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7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 with all variables: </a:t>
            </a:r>
          </a:p>
          <a:p>
            <a:endParaRPr lang="en-US" dirty="0"/>
          </a:p>
          <a:p>
            <a:r>
              <a:rPr lang="en-US" dirty="0"/>
              <a:t>nice_ord_1 &lt;- </a:t>
            </a:r>
            <a:r>
              <a:rPr lang="en-US" dirty="0" err="1"/>
              <a:t>rda</a:t>
            </a:r>
            <a:r>
              <a:rPr lang="en-US" dirty="0"/>
              <a:t>(</a:t>
            </a:r>
            <a:r>
              <a:rPr lang="en-US" dirty="0" err="1"/>
              <a:t>trim_otu</a:t>
            </a:r>
            <a:r>
              <a:rPr lang="en-US" dirty="0"/>
              <a:t> ~ </a:t>
            </a:r>
            <a:r>
              <a:rPr lang="en-US" dirty="0" err="1"/>
              <a:t>scale_np</a:t>
            </a:r>
            <a:r>
              <a:rPr lang="en-US" dirty="0"/>
              <a:t> + </a:t>
            </a:r>
            <a:r>
              <a:rPr lang="en-US" dirty="0" err="1"/>
              <a:t>scale_dea</a:t>
            </a:r>
            <a:r>
              <a:rPr lang="en-US" dirty="0"/>
              <a:t> + </a:t>
            </a:r>
            <a:r>
              <a:rPr lang="en-US" dirty="0" err="1"/>
              <a:t>scale_amm</a:t>
            </a:r>
            <a:r>
              <a:rPr lang="en-US" dirty="0"/>
              <a:t> +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scale_nit</a:t>
            </a:r>
            <a:r>
              <a:rPr lang="en-US" dirty="0"/>
              <a:t> + </a:t>
            </a:r>
            <a:r>
              <a:rPr lang="en-US" dirty="0" err="1"/>
              <a:t>scale_pmn</a:t>
            </a:r>
            <a:r>
              <a:rPr lang="en-US" dirty="0"/>
              <a:t> + </a:t>
            </a:r>
            <a:r>
              <a:rPr lang="en-US" dirty="0" err="1"/>
              <a:t>scale_poxc</a:t>
            </a:r>
            <a:r>
              <a:rPr lang="en-US" dirty="0"/>
              <a:t> +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scale_gwc</a:t>
            </a:r>
            <a:r>
              <a:rPr lang="en-US" dirty="0"/>
              <a:t> + </a:t>
            </a:r>
            <a:r>
              <a:rPr lang="en-US" dirty="0" err="1"/>
              <a:t>scale_pH</a:t>
            </a:r>
            <a:r>
              <a:rPr lang="en-US" dirty="0"/>
              <a:t>  +</a:t>
            </a:r>
          </a:p>
          <a:p>
            <a:r>
              <a:rPr lang="en-US" dirty="0"/>
              <a:t>                     factor(treatment) + date +</a:t>
            </a:r>
          </a:p>
          <a:p>
            <a:r>
              <a:rPr lang="en-US" dirty="0"/>
              <a:t>                   Condition(</a:t>
            </a:r>
            <a:r>
              <a:rPr lang="en-US" dirty="0" err="1"/>
              <a:t>block:location</a:t>
            </a:r>
            <a:r>
              <a:rPr lang="en-US" dirty="0"/>
              <a:t>), </a:t>
            </a:r>
          </a:p>
          <a:p>
            <a:r>
              <a:rPr lang="en-US" dirty="0"/>
              <a:t>                  data=</a:t>
            </a:r>
            <a:r>
              <a:rPr lang="en-US" dirty="0" err="1"/>
              <a:t>trim_samp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na.exclude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 ~ </a:t>
            </a:r>
            <a:r>
              <a:rPr lang="en-US" dirty="0" err="1"/>
              <a:t>gene_org</a:t>
            </a:r>
            <a:r>
              <a:rPr lang="en-US" dirty="0"/>
              <a:t>, color=timepoint</a:t>
            </a:r>
          </a:p>
          <a:p>
            <a:endParaRPr lang="en-US" dirty="0"/>
          </a:p>
          <a:p>
            <a:r>
              <a:rPr lang="en-US" dirty="0"/>
              <a:t>Include in 5-min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5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Log_dea</a:t>
            </a:r>
            <a:r>
              <a:rPr lang="en-US" dirty="0"/>
              <a:t> ~ </a:t>
            </a:r>
            <a:r>
              <a:rPr lang="en-US" dirty="0" err="1"/>
              <a:t>gene_org</a:t>
            </a:r>
            <a:r>
              <a:rPr lang="en-US" dirty="0"/>
              <a:t>, color = timepoint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in 5-min talk; generate graph with p-</a:t>
            </a:r>
            <a:r>
              <a:rPr lang="en-US" dirty="0" err="1"/>
              <a:t>vals</a:t>
            </a:r>
            <a:r>
              <a:rPr lang="en-US" dirty="0"/>
              <a:t> and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highly correlated to bacterial 16S gene abundance, which increases with each timepoint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5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bacterial and archaeal gene abundance</a:t>
            </a:r>
          </a:p>
          <a:p>
            <a:endParaRPr lang="en-US" dirty="0"/>
          </a:p>
          <a:p>
            <a:r>
              <a:rPr lang="en-US" dirty="0"/>
              <a:t>Include in 5-min talk; generate p-</a:t>
            </a:r>
            <a:r>
              <a:rPr lang="en-US" dirty="0" err="1"/>
              <a:t>vals</a:t>
            </a:r>
            <a:r>
              <a:rPr lang="en-US" dirty="0"/>
              <a:t> and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0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Gwc</a:t>
            </a:r>
            <a:r>
              <a:rPr lang="en-US" dirty="0"/>
              <a:t> vs bacterial/archaea 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amoA</a:t>
            </a:r>
            <a:r>
              <a:rPr lang="en-US" dirty="0"/>
              <a:t> increases after harvest, but only sig in dry season?</a:t>
            </a:r>
          </a:p>
          <a:p>
            <a:r>
              <a:rPr lang="en-US" dirty="0"/>
              <a:t>Hao increases after harvest in rainy season in Rubona but not Karama</a:t>
            </a:r>
          </a:p>
          <a:p>
            <a:endParaRPr lang="en-US" dirty="0"/>
          </a:p>
          <a:p>
            <a:r>
              <a:rPr lang="en-US" dirty="0"/>
              <a:t>Plot as line chart against date; facet by nitrification/denitrification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6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Suggests that plant effect is greater when soil moisture is limiting</a:t>
            </a:r>
          </a:p>
          <a:p>
            <a:endParaRPr lang="en-US" dirty="0"/>
          </a:p>
          <a:p>
            <a:r>
              <a:rPr lang="en-US" dirty="0" err="1"/>
              <a:t>Inlcude</a:t>
            </a:r>
            <a:r>
              <a:rPr lang="en-US" dirty="0"/>
              <a:t> on poster and 5-min talk with significance from univariate ANOVA testing</a:t>
            </a:r>
          </a:p>
          <a:p>
            <a:endParaRPr lang="en-US" dirty="0"/>
          </a:p>
          <a:p>
            <a:r>
              <a:rPr lang="en-US" dirty="0"/>
              <a:t>Only showing sig contrasts for Brachiaria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4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Karama without </a:t>
            </a:r>
            <a:r>
              <a:rPr lang="en-US" dirty="0" err="1"/>
              <a:t>gamo</a:t>
            </a:r>
            <a:r>
              <a:rPr lang="en-US" dirty="0"/>
              <a:t>/</a:t>
            </a:r>
            <a:r>
              <a:rPr lang="en-US" dirty="0" err="1"/>
              <a:t>hzo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Karama: closer look at </a:t>
            </a:r>
            <a:r>
              <a:rPr lang="en-US" dirty="0" err="1"/>
              <a:t>gamo</a:t>
            </a:r>
            <a:r>
              <a:rPr lang="en-US" dirty="0"/>
              <a:t>/</a:t>
            </a:r>
            <a:r>
              <a:rPr lang="en-US" dirty="0" err="1"/>
              <a:t>hzo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mono nit plots for </a:t>
            </a:r>
            <a:r>
              <a:rPr lang="en-US" dirty="0" err="1"/>
              <a:t>karama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3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proteobacteria  responded to Brachiaria, but not AOA or beta </a:t>
            </a:r>
            <a:r>
              <a:rPr lang="en-US" dirty="0" err="1"/>
              <a:t>proteoacteria</a:t>
            </a:r>
            <a:endParaRPr lang="en-US" dirty="0"/>
          </a:p>
          <a:p>
            <a:br>
              <a:rPr lang="en-US" dirty="0"/>
            </a:br>
            <a:r>
              <a:rPr lang="en-US" dirty="0"/>
              <a:t>which genes accounted for the most variation in nitrification potential?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85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7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nifH</a:t>
            </a:r>
            <a:r>
              <a:rPr lang="en-US" dirty="0"/>
              <a:t> and </a:t>
            </a:r>
            <a:r>
              <a:rPr lang="en-US" dirty="0" err="1"/>
              <a:t>commamox</a:t>
            </a:r>
            <a:r>
              <a:rPr lang="en-US" dirty="0"/>
              <a:t> are less correlated with other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3A30E-EB30-F148-B552-83870E50BE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2FFB-FEC0-D645-9383-AA2181576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9F22D-ACBC-3646-B1AD-38119F76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B6243-F16F-E748-9DF4-5777BCA7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5B9F-2F0F-C344-B7B9-F9055481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911B-B482-444C-8096-5C6C64F5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289B-067A-6441-AA70-7BAADA5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82EF6-6BC2-3B47-B721-190DE78F5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ECE1-DA3F-334D-8C6C-C1D8565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42361-BC4E-6C4A-BB3D-EF1255ED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A36F-1736-3848-990D-AD610E72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1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0CFDE-A1EA-FB4E-9BC6-074704E1A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0E074-B6C7-B245-AFB9-BF8018632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5F350-6014-3B4A-9E1D-6EBA6011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0F289-CDCD-B549-9BEF-C8C94E5F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32B32-F954-9444-BED4-13CC5C73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BBEC-9A13-C64F-846B-AFDC378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527C-970C-374A-9F21-8B7D058B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87D6-0E98-3643-AAC1-9D4B638B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B96B7-2D00-1D4B-BECD-789C46BA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3D46-0EEE-C444-9EFB-CC000BE9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6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3AA1-061B-AB4D-9144-CB7E4708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5ECBE-6BB5-6444-A44A-8DA6291FC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B2871-B830-E24B-BE0F-7474BF65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C88B3-9F15-3D4C-94EA-6566849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166E1-B796-8D47-A260-13C42254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4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0490-A4E1-3A40-BD55-F7CC05E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49419-D84C-974A-92D2-45C9172C2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85D6C-6756-9547-B9E4-A545F6AC0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A24A8-23A7-1E4D-91A9-CD94606D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984DE-E598-424B-9CB5-66A65000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BA0A-C477-BC48-97DF-47CADA72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F340-9886-9D44-AEF5-91AA38AF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67A2-D7B2-9945-A0C5-3DC578EC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78053-A88E-394D-B329-D4061A961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EB366-A478-4145-BCFF-42BD6384E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CE19B-3CFC-D641-BEEC-15BC4C2A8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83165-0D8D-1B45-A738-2B6B9AF7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93865-24A1-E146-905F-F53135B8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02FC0C-D5B1-4740-BB9D-53589E10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3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2652-9930-4B41-84A8-9EAA0905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2A3EF-36C8-6A4E-ADEC-8A6016D8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61944-CE12-F14A-8C54-E44D6D33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B315B-A326-EF4E-9CCE-750E4884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CD7E0-4A21-5A48-A40B-47595840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C4C78-9B8A-6D41-8E2A-D06C1E5A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CE41-3687-B24B-8204-47109003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E2F8-80F8-B045-8873-7D1E5C8F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65AE2-5393-1149-8C1E-C6AD57E21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E6457-1A8F-0547-9EA2-CAD1B1292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D5661-DFEF-1841-99E1-1006AB56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99146-A44D-F949-81EA-C8C89FB0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DF455-8FBC-C841-8F0E-0F8513AA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3132-A7B6-194F-82E4-1DA0157D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40D55-5EBD-DC42-8746-2CEDB3C30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6B929-74C8-E843-A39D-07C988942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8ABA4-6E4A-E140-B423-B258BA24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2594-8116-4B4A-9CF6-E1EC1D3B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CFE55-84E0-9242-A808-E75A9D0C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06B66-38FC-0B48-8758-9E9F5BB2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4C27-BA1C-AA4B-A9C7-B4E53010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C9F7E-C3F3-FB4C-B112-2766E3B42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BBDF-2D42-2840-BB66-F94CA431AD36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39115-B9D8-DF41-AB5E-61D72DA4E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FB87-40E7-C24A-A20B-A33EEB032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6863-EA4F-B949-9612-2E9D0879D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oilbio.2017.04.00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B9F78-B8F3-6146-874B-76D572D1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30" y="965198"/>
            <a:ext cx="6919784" cy="4221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34B94-EA51-F74A-8899-2FC79B7CAE73}"/>
              </a:ext>
            </a:extLst>
          </p:cNvPr>
          <p:cNvSpPr txBox="1"/>
          <p:nvPr/>
        </p:nvSpPr>
        <p:spPr>
          <a:xfrm>
            <a:off x="7587049" y="5523470"/>
            <a:ext cx="202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Sessoms et al,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81115-0345-654B-8C36-5FAC2DF76582}"/>
              </a:ext>
            </a:extLst>
          </p:cNvPr>
          <p:cNvSpPr txBox="1"/>
          <p:nvPr/>
        </p:nvSpPr>
        <p:spPr>
          <a:xfrm>
            <a:off x="7372728" y="5892802"/>
            <a:ext cx="446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 tooltip="Persistent link using digital object identifier"/>
              </a:rPr>
              <a:t>https://doi.org/10.1016/j.soilbio.2017.04.007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2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AF1FB-8E5E-5844-B2E9-5313B359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569"/>
            <a:ext cx="12192000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78CB8-F466-974D-BC70-B86B289D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423"/>
            <a:ext cx="12192000" cy="34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BADC3-A903-9E40-9DCC-875915A9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9" y="1332890"/>
            <a:ext cx="11821242" cy="41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B4F20-AED4-BE45-9968-FAC5BD33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414"/>
            <a:ext cx="12192000" cy="43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262418B-76AA-1845-99B6-7ADC9C662926}"/>
              </a:ext>
            </a:extLst>
          </p:cNvPr>
          <p:cNvSpPr txBox="1"/>
          <p:nvPr/>
        </p:nvSpPr>
        <p:spPr>
          <a:xfrm>
            <a:off x="8704520" y="4788493"/>
            <a:ext cx="192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= p&lt;0.1</a:t>
            </a:r>
          </a:p>
          <a:p>
            <a:r>
              <a:rPr lang="en-US" dirty="0"/>
              <a:t>* = p&lt;0.05</a:t>
            </a:r>
          </a:p>
          <a:p>
            <a:r>
              <a:rPr lang="en-US" dirty="0"/>
              <a:t>** = p&lt;0.01</a:t>
            </a:r>
          </a:p>
          <a:p>
            <a:r>
              <a:rPr lang="en-US" dirty="0"/>
              <a:t>*** = p&lt;0.001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DA4BB-FFC8-AB40-B95D-3EEC02BCBA26}"/>
              </a:ext>
            </a:extLst>
          </p:cNvPr>
          <p:cNvGrpSpPr/>
          <p:nvPr/>
        </p:nvGrpSpPr>
        <p:grpSpPr>
          <a:xfrm>
            <a:off x="0" y="128016"/>
            <a:ext cx="12185470" cy="6601968"/>
            <a:chOff x="0" y="128016"/>
            <a:chExt cx="12185470" cy="66019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A330FA-B44F-C54E-AEC8-D2BB06E0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8016"/>
              <a:ext cx="12185470" cy="66019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6D5732-6D64-594F-B456-AAA0A5298A5E}"/>
                </a:ext>
              </a:extLst>
            </p:cNvPr>
            <p:cNvSpPr txBox="1"/>
            <p:nvPr/>
          </p:nvSpPr>
          <p:spPr>
            <a:xfrm>
              <a:off x="6413306" y="4788493"/>
              <a:ext cx="20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92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F3A5B5-A957-E74C-B909-E3334992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0"/>
            <a:ext cx="1219709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052325BD-8140-F942-8731-038B2E7D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08" y="0"/>
            <a:ext cx="10517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6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1C57A797-031A-034B-9297-8790049E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48" y="0"/>
            <a:ext cx="869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7214B7C4-93EA-CD4E-8500-F3C1BC9D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832"/>
            <a:ext cx="12192000" cy="57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0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B0CF0-029E-3C42-AB7C-862014B5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08" y="0"/>
            <a:ext cx="10469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7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4043C-A696-3A4B-BAEC-1CDB79F7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68" y="0"/>
            <a:ext cx="757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62A92-0977-1846-B91D-A51EA586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" y="345289"/>
            <a:ext cx="11324713" cy="59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1A614-E6FA-8540-90BF-F84C4F13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558800"/>
            <a:ext cx="116713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19854-E2E5-D444-AC65-752234C9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983"/>
            <a:ext cx="12192000" cy="60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0039C-5360-DA43-A74B-450F932D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154"/>
            <a:ext cx="12192000" cy="59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8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D9B4A-0C26-064A-8A61-8F2FDB6B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3943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BBB2E-0F89-4E48-A181-030BF53618E3}"/>
              </a:ext>
            </a:extLst>
          </p:cNvPr>
          <p:cNvSpPr txBox="1"/>
          <p:nvPr/>
        </p:nvSpPr>
        <p:spPr>
          <a:xfrm>
            <a:off x="9112469" y="2343807"/>
            <a:ext cx="254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Primer correlation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8603C-743F-584A-AA80-F15891938791}"/>
              </a:ext>
            </a:extLst>
          </p:cNvPr>
          <p:cNvSpPr txBox="1"/>
          <p:nvPr/>
        </p:nvSpPr>
        <p:spPr>
          <a:xfrm>
            <a:off x="8980388" y="2853558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 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441647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3EBAD-378A-694D-A2B0-2B80CBAF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40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ED667-1BB7-744B-8A8F-32088FE62B4C}"/>
              </a:ext>
            </a:extLst>
          </p:cNvPr>
          <p:cNvSpPr txBox="1"/>
          <p:nvPr/>
        </p:nvSpPr>
        <p:spPr>
          <a:xfrm>
            <a:off x="3076832" y="5662240"/>
            <a:ext cx="287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 correlation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CBED8-DE04-CF43-8F59-3FD172AC0616}"/>
              </a:ext>
            </a:extLst>
          </p:cNvPr>
          <p:cNvSpPr txBox="1"/>
          <p:nvPr/>
        </p:nvSpPr>
        <p:spPr>
          <a:xfrm>
            <a:off x="3076832" y="6153665"/>
            <a:ext cx="406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timepoints/</a:t>
            </a:r>
            <a:r>
              <a:rPr lang="en-US" dirty="0" err="1"/>
              <a:t>trts</a:t>
            </a:r>
            <a:r>
              <a:rPr lang="en-US" dirty="0"/>
              <a:t>/locations, </a:t>
            </a:r>
            <a:r>
              <a:rPr lang="en-US" dirty="0" err="1"/>
              <a:t>primer_pair</a:t>
            </a:r>
            <a:endParaRPr lang="en-US" dirty="0"/>
          </a:p>
          <a:p>
            <a:r>
              <a:rPr lang="en-US" dirty="0"/>
              <a:t>Min </a:t>
            </a:r>
            <a:r>
              <a:rPr lang="en-US" dirty="0" err="1"/>
              <a:t>cor</a:t>
            </a:r>
            <a:r>
              <a:rPr lang="en-US" dirty="0"/>
              <a:t> = 0.3</a:t>
            </a:r>
          </a:p>
        </p:txBody>
      </p:sp>
    </p:spTree>
    <p:extLst>
      <p:ext uri="{BB962C8B-B14F-4D97-AF65-F5344CB8AC3E}">
        <p14:creationId xmlns:p14="http://schemas.microsoft.com/office/powerpoint/2010/main" val="43018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B6855-E75F-FC48-A5B0-9EBD9EC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10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E75E2-11E9-F247-9BA1-B29357638F42}"/>
              </a:ext>
            </a:extLst>
          </p:cNvPr>
          <p:cNvSpPr txBox="1"/>
          <p:nvPr/>
        </p:nvSpPr>
        <p:spPr>
          <a:xfrm>
            <a:off x="9181050" y="2516656"/>
            <a:ext cx="304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Heatmap, </a:t>
            </a:r>
            <a:r>
              <a:rPr lang="en-US" dirty="0" err="1"/>
              <a:t>pearson</a:t>
            </a:r>
            <a:r>
              <a:rPr lang="en-US" dirty="0"/>
              <a:t> correlation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A921C-679B-D04F-BED8-3BCA9C029851}"/>
              </a:ext>
            </a:extLst>
          </p:cNvPr>
          <p:cNvSpPr txBox="1"/>
          <p:nvPr/>
        </p:nvSpPr>
        <p:spPr>
          <a:xfrm>
            <a:off x="9601200" y="3244334"/>
            <a:ext cx="214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data, primer 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05D0E-9F7E-AC48-AE5A-3B2E2F2F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0"/>
            <a:ext cx="918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46D17-03CC-9D4D-91A4-AA5EB711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91" y="904446"/>
            <a:ext cx="7835900" cy="485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2892A3-9BA5-DD42-A952-62DE019D716E}"/>
              </a:ext>
            </a:extLst>
          </p:cNvPr>
          <p:cNvSpPr txBox="1"/>
          <p:nvPr/>
        </p:nvSpPr>
        <p:spPr>
          <a:xfrm>
            <a:off x="8716491" y="2026508"/>
            <a:ext cx="2646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  <a:p>
            <a:r>
              <a:rPr lang="en-US" dirty="0"/>
              <a:t>Pearson coefficient</a:t>
            </a:r>
          </a:p>
          <a:p>
            <a:r>
              <a:rPr lang="en-US" dirty="0"/>
              <a:t>Target gene x target group</a:t>
            </a:r>
          </a:p>
        </p:txBody>
      </p:sp>
    </p:spTree>
    <p:extLst>
      <p:ext uri="{BB962C8B-B14F-4D97-AF65-F5344CB8AC3E}">
        <p14:creationId xmlns:p14="http://schemas.microsoft.com/office/powerpoint/2010/main" val="405484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47E20-5FAE-E043-839E-CAF00C2F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46" y="0"/>
            <a:ext cx="89549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485D23-73C1-2741-9AD0-F4A911866CF0}"/>
              </a:ext>
            </a:extLst>
          </p:cNvPr>
          <p:cNvSpPr txBox="1"/>
          <p:nvPr/>
        </p:nvSpPr>
        <p:spPr>
          <a:xfrm>
            <a:off x="771096" y="5251621"/>
            <a:ext cx="2646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  <a:p>
            <a:r>
              <a:rPr lang="en-US" dirty="0"/>
              <a:t>Pearson coefficient</a:t>
            </a:r>
          </a:p>
          <a:p>
            <a:r>
              <a:rPr lang="en-US" dirty="0"/>
              <a:t>Target gene x target group</a:t>
            </a:r>
          </a:p>
        </p:txBody>
      </p:sp>
    </p:spTree>
    <p:extLst>
      <p:ext uri="{BB962C8B-B14F-4D97-AF65-F5344CB8AC3E}">
        <p14:creationId xmlns:p14="http://schemas.microsoft.com/office/powerpoint/2010/main" val="132465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2B5773-AAC7-0D40-A4C1-091E552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063DB-8E92-3F40-BB1F-99D38DB9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56"/>
            <a:ext cx="12192000" cy="5959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8E0E4-AB76-2840-9A2A-17279562D8A9}"/>
              </a:ext>
            </a:extLst>
          </p:cNvPr>
          <p:cNvSpPr txBox="1"/>
          <p:nvPr/>
        </p:nvSpPr>
        <p:spPr>
          <a:xfrm>
            <a:off x="8827702" y="926757"/>
            <a:ext cx="2646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  <a:p>
            <a:r>
              <a:rPr lang="en-US" dirty="0"/>
              <a:t>Pearson coefficient</a:t>
            </a:r>
          </a:p>
          <a:p>
            <a:r>
              <a:rPr lang="en-US" dirty="0"/>
              <a:t>Target gene x target group</a:t>
            </a:r>
          </a:p>
          <a:p>
            <a:r>
              <a:rPr lang="en-US" dirty="0"/>
              <a:t>Min </a:t>
            </a:r>
            <a:r>
              <a:rPr lang="en-US" dirty="0" err="1"/>
              <a:t>cor</a:t>
            </a:r>
            <a:r>
              <a:rPr lang="en-US" dirty="0"/>
              <a:t> = 0.6</a:t>
            </a:r>
          </a:p>
        </p:txBody>
      </p:sp>
    </p:spTree>
    <p:extLst>
      <p:ext uri="{BB962C8B-B14F-4D97-AF65-F5344CB8AC3E}">
        <p14:creationId xmlns:p14="http://schemas.microsoft.com/office/powerpoint/2010/main" val="7634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5B83A-0614-EE4B-9E7A-069167D5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8" y="0"/>
            <a:ext cx="86760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C9007-F097-0E40-9076-B6B0B735B94D}"/>
              </a:ext>
            </a:extLst>
          </p:cNvPr>
          <p:cNvSpPr txBox="1"/>
          <p:nvPr/>
        </p:nvSpPr>
        <p:spPr>
          <a:xfrm>
            <a:off x="9015147" y="2669059"/>
            <a:ext cx="2646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  <a:p>
            <a:r>
              <a:rPr lang="en-US" dirty="0"/>
              <a:t>Pearson coefficient</a:t>
            </a:r>
          </a:p>
          <a:p>
            <a:r>
              <a:rPr lang="en-US" dirty="0"/>
              <a:t>Target gene x target group</a:t>
            </a:r>
          </a:p>
        </p:txBody>
      </p:sp>
    </p:spTree>
    <p:extLst>
      <p:ext uri="{BB962C8B-B14F-4D97-AF65-F5344CB8AC3E}">
        <p14:creationId xmlns:p14="http://schemas.microsoft.com/office/powerpoint/2010/main" val="2562269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DDFD5-9162-E241-A9E2-B417E754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01"/>
            <a:ext cx="12192000" cy="66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5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D7D55-49CB-564E-A473-65F79573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40"/>
            <a:ext cx="12192000" cy="67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49430A-4CC8-1943-9CBD-2A7C29D6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80"/>
            <a:ext cx="12192000" cy="65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84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100351C-1FB6-BB49-ABA3-7C2DC33F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46"/>
            <a:ext cx="12192000" cy="65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772C84D-5F63-2749-8729-5A45CA9F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93" y="197962"/>
            <a:ext cx="1019401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2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477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A34DF38-915E-0049-9BF9-D13BB4737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" y="0"/>
            <a:ext cx="1199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7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852E8750-C06A-B043-936C-874AD738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0"/>
            <a:ext cx="1216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CD1BD-ED3B-094D-95D4-8E91304A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843"/>
            <a:ext cx="12192000" cy="54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8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9CD04C8E-DEE1-0E43-89D8-752E80A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116"/>
            <a:ext cx="12192000" cy="62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56CAD83-4825-6D40-A62C-09D2D73D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9" y="0"/>
            <a:ext cx="1091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9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A24AA18-EF87-FF45-8184-BDA2101F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6" y="0"/>
            <a:ext cx="11464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56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37248-E419-3D45-BE1D-B04773E3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100"/>
            <a:ext cx="11328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E966E-A44E-0646-A8E7-DE5A6B51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8"/>
            <a:ext cx="12192000" cy="59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0B112-C9B2-DF4A-88FC-932EE0F8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065"/>
            <a:ext cx="12192000" cy="53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4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80F17-F9DF-1F45-8C65-2DB6D7AC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21"/>
            <a:ext cx="12192000" cy="53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C71EA-C94E-2045-9481-BC0C1923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375"/>
            <a:ext cx="12192000" cy="39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86A70-CD33-D747-B162-BE21676B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733"/>
            <a:ext cx="12192000" cy="35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27674</TotalTime>
  <Words>621</Words>
  <Application>Microsoft Macintosh PowerPoint</Application>
  <PresentationFormat>Widescreen</PresentationFormat>
  <Paragraphs>104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E Schaedel</dc:creator>
  <cp:lastModifiedBy>Marie E Schaedel</cp:lastModifiedBy>
  <cp:revision>20</cp:revision>
  <dcterms:created xsi:type="dcterms:W3CDTF">2021-10-05T18:23:33Z</dcterms:created>
  <dcterms:modified xsi:type="dcterms:W3CDTF">2021-10-25T01:03:59Z</dcterms:modified>
</cp:coreProperties>
</file>